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2" r:id="rId4"/>
    <p:sldId id="260" r:id="rId5"/>
    <p:sldId id="261" r:id="rId6"/>
    <p:sldId id="257" r:id="rId7"/>
    <p:sldId id="259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/>
    <p:restoredTop sz="95154"/>
  </p:normalViewPr>
  <p:slideViewPr>
    <p:cSldViewPr snapToGrid="0" snapToObjects="1">
      <p:cViewPr varScale="1">
        <p:scale>
          <a:sx n="117" d="100"/>
          <a:sy n="117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37293-D62F-5B4A-80D7-D2783961C8FC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B2AE9-AFAC-4740-9C0D-DEFFFC69F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1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B2AE9-AFAC-4740-9C0D-DEFFFC69F2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98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Predefined number of data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 clustering is a simple and elegant approach for partitioning a data set into K distinct, non-overlapping clusters. 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clustering is one for which the within-cluster variation is as small as possible 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kth cluster centroid is the vector of the p feature means for the observations in the kth cluster.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B2AE9-AFAC-4740-9C0D-DEFFFC69F2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9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Best outcome is based on minimum total within cluster sum of squares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Supervised learning predict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Unsupervised learning interpretational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B2AE9-AFAC-4740-9C0D-DEFFFC69F2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6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step is to find the closest two clusters and join them into a single cluster</a:t>
            </a:r>
          </a:p>
          <a:p>
            <a:endParaRPr lang="en-US" dirty="0"/>
          </a:p>
          <a:p>
            <a:r>
              <a:rPr lang="en-US" dirty="0"/>
              <a:t>This process continues </a:t>
            </a:r>
            <a:r>
              <a:rPr lang="en-US" dirty="0" err="1"/>
              <a:t>iterately</a:t>
            </a:r>
            <a:r>
              <a:rPr lang="en-US" dirty="0"/>
              <a:t> finding a next cluster that are close to each other </a:t>
            </a:r>
          </a:p>
          <a:p>
            <a:endParaRPr lang="en-US" dirty="0"/>
          </a:p>
          <a:p>
            <a:r>
              <a:rPr lang="en-US" dirty="0"/>
              <a:t>Continues until we get 1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B2AE9-AFAC-4740-9C0D-DEFFFC69F2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1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B2AE9-AFAC-4740-9C0D-DEFFFC69F2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5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tried to find dissimilarity but I couldn’t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B2AE9-AFAC-4740-9C0D-DEFFFC69F2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3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B06C-38CD-0244-962A-D8ECEE549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870AB-7029-D74A-AD1D-E5925DB50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A2725-9273-E545-9AEE-233937C0E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7AD6A-CF43-7744-AA56-62BD731C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CD59-82AA-DF48-B17B-0A5267D4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7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6DEF-856E-524C-9F71-7F0FFAB2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4D816-0A87-6045-9DC4-40DA3B992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534BE-5439-0C4B-A0BD-60A9D87B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1A86C-B533-E64B-A4E2-5102B0A5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2BEC5-E4F2-054F-9057-61E1EF97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8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6B94C5-1092-1E40-AC1B-D5BD9C729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D4264-03CF-CD4F-96A0-6D6326702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E16A-F3E9-6044-B168-AF5DD760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B909F-2854-5045-90CD-0B2CE4D9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16A5-8DF7-5C42-B05A-C1563011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FF15-7AD0-BA40-8BA0-34113548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AA3CA-3633-A847-A6C7-115850B72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4645-6F73-5D49-B2F1-FB9B7FA99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77E58-769A-D44D-B9A2-BF82E37F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9A833-5881-CE48-B488-88761B40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4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9D78-9C09-FD4D-96D3-771797A1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A5FE4-36EB-D844-9C73-22019B565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88286-38AD-2442-B66D-FE8199930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A9862-BCC6-074F-9F8D-00E86422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2425C-D6D8-C041-8967-FB4A7A9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5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FA54-EFE9-F94C-9ED6-40A8E140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4147-3C35-8E46-A708-E187B1548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37A52-A84F-1247-B671-046087077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D9A3F-A7D2-C842-AAC4-36D3346E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1277B-309C-8B4E-95A7-1210407A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5D978-3EED-6047-AF1C-7AF39D08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7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7A66-0BD1-5348-8FDA-28C63C7F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E31F8-CE4D-F24C-869D-EEBD6A49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4AFE5-4015-C94A-83C6-3704B2CF9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59F444-8071-C743-A761-7DBE959DD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E5C-A839-D64E-9B4C-5A477A3F4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599E4-B7D8-BE4B-867C-04B67354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8012-0E23-3D42-9175-68437CBCF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E73A30-FFE5-A04D-B3A1-DD053E3A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2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F49E-FFD2-7E45-9EF4-A4FA5386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A8CC77-67BB-FA49-962E-7C0AE617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4E029-D4BA-974A-9DD8-BBD94411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D1ADE-1C82-2C48-95F3-470B338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1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C6E19-7FD4-E341-8EC6-2C0920F5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D4C7E-82BA-EB46-9218-2FB7993F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544ED-6345-5B48-823F-3C824FB1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1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F6C9-D9DB-524E-B08F-0D1F7B7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C928B-CC71-604B-861F-7F671569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2A51B-26D8-C647-885D-CB075B960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317D4-596D-2A4D-BE93-D57B2DCA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DD831-879D-274E-BECF-F01EE5C9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D07DA-036C-BE41-8B1F-CC9ABC06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9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45B7-2101-134A-9BC9-854CB121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15B6E-8087-D14E-A92F-B4AFADBAA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64ECE-2927-B34F-B5BA-D0E02E3E5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09194-A04B-0943-9C5B-48D171F8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EC3F5-86D9-2F4B-AB34-A6132011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D7F2E-87E2-994E-8592-0A14B162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2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8071F7-06A8-664A-98FC-32430210D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1742A-AE79-1F4B-AF06-C2975C4B5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5412-610A-E944-AF95-FCBC5E72D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77940-9304-AA46-9CCF-C4255890DE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AE8A1-687D-2649-A13F-3ECC66879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037FB-C15D-DB41-BF1D-50F1ED01F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5AFF6-31A7-FE4C-A6FE-7B45FE64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4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logfact.com/football-soccer-field-player-positions-abbreviation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://tech.nitoyon.com/ja/blog/2013/11/07/k-means/" TargetMode="External"/><Relationship Id="rId5" Type="http://schemas.openxmlformats.org/officeDocument/2006/relationships/hyperlink" Target="http://www.astro.caltech.edu/~george/aybi199/AMooreTutorials/kmeans.ppt" TargetMode="Externa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392B-1874-7947-B60C-A6E50F7CB5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BA4DB-2986-7141-8CC8-4C57C12E4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Clustering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F8740-10D2-1242-9BD8-A83117CDD2EC}"/>
              </a:ext>
            </a:extLst>
          </p:cNvPr>
          <p:cNvSpPr txBox="1"/>
          <p:nvPr/>
        </p:nvSpPr>
        <p:spPr>
          <a:xfrm>
            <a:off x="4081462" y="4426545"/>
            <a:ext cx="4029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Mathematics 699</a:t>
            </a:r>
          </a:p>
          <a:p>
            <a:pPr algn="ctr"/>
            <a:r>
              <a:rPr lang="en-US" sz="2400" dirty="0"/>
              <a:t>6/5/2019</a:t>
            </a:r>
          </a:p>
          <a:p>
            <a:pPr algn="ctr"/>
            <a:r>
              <a:rPr lang="en-US" sz="2400" dirty="0"/>
              <a:t>Yuta Hayashi</a:t>
            </a:r>
          </a:p>
          <a:p>
            <a:pPr algn="ctr"/>
            <a:r>
              <a:rPr lang="en-US" sz="2400" dirty="0"/>
              <a:t>IHRTLUHC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DF16-59FD-4A48-B89A-79DE6846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0B7B4F-D42E-024B-BF1E-DE6F9E5F62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25555"/>
              </p:ext>
            </p:extLst>
          </p:nvPr>
        </p:nvGraphicFramePr>
        <p:xfrm>
          <a:off x="4218037" y="4626133"/>
          <a:ext cx="3755925" cy="1854417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945065">
                  <a:extLst>
                    <a:ext uri="{9D8B030D-6E8A-4147-A177-3AD203B41FA5}">
                      <a16:colId xmlns:a16="http://schemas.microsoft.com/office/drawing/2014/main" val="38479749"/>
                    </a:ext>
                  </a:extLst>
                </a:gridCol>
                <a:gridCol w="881703">
                  <a:extLst>
                    <a:ext uri="{9D8B030D-6E8A-4147-A177-3AD203B41FA5}">
                      <a16:colId xmlns:a16="http://schemas.microsoft.com/office/drawing/2014/main" val="572887099"/>
                    </a:ext>
                  </a:extLst>
                </a:gridCol>
                <a:gridCol w="833169">
                  <a:extLst>
                    <a:ext uri="{9D8B030D-6E8A-4147-A177-3AD203B41FA5}">
                      <a16:colId xmlns:a16="http://schemas.microsoft.com/office/drawing/2014/main" val="4090744288"/>
                    </a:ext>
                  </a:extLst>
                </a:gridCol>
                <a:gridCol w="1095988">
                  <a:extLst>
                    <a:ext uri="{9D8B030D-6E8A-4147-A177-3AD203B41FA5}">
                      <a16:colId xmlns:a16="http://schemas.microsoft.com/office/drawing/2014/main" val="1126192145"/>
                    </a:ext>
                  </a:extLst>
                </a:gridCol>
              </a:tblGrid>
              <a:tr h="33041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Defender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Midfielder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294190"/>
                  </a:ext>
                </a:extLst>
              </a:tr>
              <a:tr h="302299">
                <a:tc>
                  <a:txBody>
                    <a:bodyPr/>
                    <a:lstStyle/>
                    <a:p>
                      <a:r>
                        <a:rPr lang="en-US" sz="14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181924"/>
                  </a:ext>
                </a:extLst>
              </a:tr>
              <a:tr h="3022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Cluster 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499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1490</a:t>
                      </a:r>
                      <a:r>
                        <a:rPr lang="ja-JP" altLang="en-US" sz="1400"/>
                        <a:t> 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750709"/>
                  </a:ext>
                </a:extLst>
              </a:tr>
              <a:tr h="3022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Cluster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2047</a:t>
                      </a:r>
                      <a:r>
                        <a:rPr lang="ja-JP" altLang="en-US" sz="1400"/>
                        <a:t>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39934"/>
                  </a:ext>
                </a:extLst>
              </a:tr>
              <a:tr h="3022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Cluster 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2537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70964"/>
                  </a:ext>
                </a:extLst>
              </a:tr>
              <a:tr h="3022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Cluster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1626</a:t>
                      </a:r>
                      <a:r>
                        <a:rPr lang="ja-JP" altLang="en-US" sz="1400"/>
                        <a:t>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903861"/>
                  </a:ext>
                </a:extLst>
              </a:tr>
            </a:tbl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1499E20-018E-A14C-80D8-3DB4B7029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031" y="1884684"/>
            <a:ext cx="4499970" cy="257690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820A58-0329-6C4A-9178-B26F5B6D3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721" y="1855232"/>
            <a:ext cx="4401154" cy="26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66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893B-7674-2E45-AF77-6E78EC76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Over/Under Compensation get rid of small samples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277FF2-E99E-0F4C-9CD0-FD11DE82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38" y="2080490"/>
            <a:ext cx="3416302" cy="37023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5B6D25-5517-7447-85B6-022BE1455DF3}"/>
              </a:ext>
            </a:extLst>
          </p:cNvPr>
          <p:cNvSpPr txBox="1"/>
          <p:nvPr/>
        </p:nvSpPr>
        <p:spPr>
          <a:xfrm>
            <a:off x="5904689" y="6185098"/>
            <a:ext cx="7169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Cited from </a:t>
            </a:r>
            <a:r>
              <a:rPr lang="en-US" sz="1400" dirty="0">
                <a:hlinkClick r:id="rId4"/>
              </a:rPr>
              <a:t>http://logfact.com/football-soccer-field-player-positions-abbreviations/</a:t>
            </a:r>
            <a:endParaRPr lang="en-US" sz="1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57231-BEC4-9F43-A548-FCD6095CEF90}"/>
              </a:ext>
            </a:extLst>
          </p:cNvPr>
          <p:cNvSpPr/>
          <p:nvPr/>
        </p:nvSpPr>
        <p:spPr>
          <a:xfrm>
            <a:off x="1905000" y="3286125"/>
            <a:ext cx="381000" cy="146685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F273B5-40B5-D445-B111-3AD145C88149}"/>
              </a:ext>
            </a:extLst>
          </p:cNvPr>
          <p:cNvSpPr/>
          <p:nvPr/>
        </p:nvSpPr>
        <p:spPr>
          <a:xfrm>
            <a:off x="4552950" y="2652712"/>
            <a:ext cx="381000" cy="33337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21AD28-2C9B-294F-AEEA-875168A68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35" y="2092926"/>
            <a:ext cx="5891172" cy="363092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139136-2190-1642-914B-1A8AD5AA040C}"/>
              </a:ext>
            </a:extLst>
          </p:cNvPr>
          <p:cNvSpPr/>
          <p:nvPr/>
        </p:nvSpPr>
        <p:spPr>
          <a:xfrm flipV="1">
            <a:off x="5662781" y="2439501"/>
            <a:ext cx="322091" cy="2132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0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8ACA-2D6D-6946-973D-DD80E525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5BEB-0594-8F43-80C6-5032ADC7D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is heavily based on compensation, overall ability, and positions</a:t>
            </a:r>
          </a:p>
          <a:p>
            <a:r>
              <a:rPr lang="en-US" dirty="0"/>
              <a:t>If you want to be the BEST player in the world, DON’T be a CB player</a:t>
            </a:r>
          </a:p>
        </p:txBody>
      </p:sp>
    </p:spTree>
    <p:extLst>
      <p:ext uri="{BB962C8B-B14F-4D97-AF65-F5344CB8AC3E}">
        <p14:creationId xmlns:p14="http://schemas.microsoft.com/office/powerpoint/2010/main" val="263790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637C-BA20-4F40-BB8D-415D01E4C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 vs Unsupervised Learning</a:t>
            </a:r>
          </a:p>
          <a:p>
            <a:r>
              <a:rPr lang="en-US" dirty="0"/>
              <a:t>Training and test error</a:t>
            </a:r>
          </a:p>
          <a:p>
            <a:r>
              <a:rPr lang="en-US" dirty="0"/>
              <a:t>Variance-bias tradeoff</a:t>
            </a:r>
          </a:p>
          <a:p>
            <a:r>
              <a:rPr lang="en-US" dirty="0"/>
              <a:t>Cross-validation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01E483-556D-514A-82B7-20BCF74E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0448C18-AE2A-D347-AB2E-C731AA6F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35" y="3151444"/>
            <a:ext cx="5314335" cy="29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D4458-1901-1B4B-875E-8C890CDF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64A2C28-D44B-384A-867B-D44DA45FB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163" y="2120376"/>
            <a:ext cx="3017837" cy="9800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EE289-9106-5040-ADE2-8636D26E2504}"/>
              </a:ext>
            </a:extLst>
          </p:cNvPr>
          <p:cNvSpPr txBox="1"/>
          <p:nvPr/>
        </p:nvSpPr>
        <p:spPr>
          <a:xfrm>
            <a:off x="985838" y="2368084"/>
            <a:ext cx="1743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Objective: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51819-67E8-D14A-89A5-02176152FF02}"/>
              </a:ext>
            </a:extLst>
          </p:cNvPr>
          <p:cNvSpPr txBox="1"/>
          <p:nvPr/>
        </p:nvSpPr>
        <p:spPr>
          <a:xfrm>
            <a:off x="985837" y="3966697"/>
            <a:ext cx="1743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</a:t>
            </a:r>
          </a:p>
        </p:txBody>
      </p:sp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38D88F89-E2B2-A74D-A115-AE7659E58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3" y="3894863"/>
            <a:ext cx="3911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3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BC1A-3ADA-1947-9548-D3DB841F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2AEB75-5CCC-224B-BC71-41959B87F35A}"/>
              </a:ext>
            </a:extLst>
          </p:cNvPr>
          <p:cNvSpPr txBox="1"/>
          <p:nvPr/>
        </p:nvSpPr>
        <p:spPr>
          <a:xfrm>
            <a:off x="6648449" y="5846544"/>
            <a:ext cx="571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Cited from 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6"/>
              </a:rPr>
              <a:t>http://tech.nitoyon.com/ja/blog/2013/11/07/k-means/</a:t>
            </a:r>
            <a:endParaRPr lang="en-US" u="sng" dirty="0">
              <a:hlinkClick r:id="rId5"/>
            </a:endParaRPr>
          </a:p>
        </p:txBody>
      </p:sp>
      <p:pic>
        <p:nvPicPr>
          <p:cNvPr id="28" name="Online Media 27" descr="Screen Recording 2019-06-01 at 22.03.27">
            <a:hlinkClick r:id="" action="ppaction://media"/>
            <a:extLst>
              <a:ext uri="{FF2B5EF4-FFF2-40B4-BE49-F238E27FC236}">
                <a16:creationId xmlns:a16="http://schemas.microsoft.com/office/drawing/2014/main" id="{4BD201EE-C094-AF42-8C9F-9C49BAC7F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19924" y="2088075"/>
            <a:ext cx="4752974" cy="33610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D48C62A-636B-2544-9200-9CCC8B5212EF}"/>
              </a:ext>
            </a:extLst>
          </p:cNvPr>
          <p:cNvSpPr txBox="1"/>
          <p:nvPr/>
        </p:nvSpPr>
        <p:spPr>
          <a:xfrm>
            <a:off x="838199" y="1969209"/>
            <a:ext cx="618172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Algorithm</a:t>
            </a:r>
          </a:p>
          <a:p>
            <a:pPr lvl="1"/>
            <a:r>
              <a:rPr lang="en-US" sz="2000" u="sng" dirty="0"/>
              <a:t>Initial Step</a:t>
            </a:r>
            <a:r>
              <a:rPr lang="en-US" sz="2000" dirty="0"/>
              <a:t>: Randomly assign K centroids</a:t>
            </a:r>
          </a:p>
          <a:p>
            <a:pPr lvl="1"/>
            <a:endParaRPr lang="en-US" sz="2000" dirty="0"/>
          </a:p>
          <a:p>
            <a:pPr marL="1428750" lvl="2" indent="-514350">
              <a:buFont typeface="+mj-lt"/>
              <a:buAutoNum type="romanUcPeriod"/>
            </a:pPr>
            <a:r>
              <a:rPr lang="en-US" sz="2000" dirty="0"/>
              <a:t>Assign each observation to the cluster whose centroid is closest 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000" dirty="0"/>
              <a:t>For each cluster, compute the cluster centroids</a:t>
            </a:r>
          </a:p>
          <a:p>
            <a:pPr marL="1428750" lvl="2" indent="-514350">
              <a:buFont typeface="+mj-lt"/>
              <a:buAutoNum type="romanUcPeriod"/>
            </a:pPr>
            <a:endParaRPr lang="en-US" sz="2000" dirty="0"/>
          </a:p>
          <a:p>
            <a:pPr lvl="1"/>
            <a:endParaRPr lang="en-US" sz="2000" dirty="0"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endParaRPr lang="en-US" sz="2000" dirty="0"/>
          </a:p>
          <a:p>
            <a:pPr marL="971550" lvl="1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FE42E-EC93-B149-AEB4-DAE0EE9415E8}"/>
              </a:ext>
            </a:extLst>
          </p:cNvPr>
          <p:cNvSpPr txBox="1"/>
          <p:nvPr/>
        </p:nvSpPr>
        <p:spPr>
          <a:xfrm>
            <a:off x="816768" y="4580397"/>
            <a:ext cx="571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Iterate I and II until the cluster assignment stays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6809-F1B4-AC48-8196-49FD4E6F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D0932-228F-904A-A2E2-5856FFD5A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Elbow Method</a:t>
            </a:r>
          </a:p>
          <a:p>
            <a:pPr lvl="1"/>
            <a:r>
              <a:rPr lang="en-US" dirty="0"/>
              <a:t>Scree plot: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B924CD-9A9D-6947-B281-1CC9F7A600AD}"/>
              </a:ext>
            </a:extLst>
          </p:cNvPr>
          <p:cNvCxnSpPr/>
          <p:nvPr/>
        </p:nvCxnSpPr>
        <p:spPr>
          <a:xfrm>
            <a:off x="5314951" y="3429000"/>
            <a:ext cx="0" cy="2514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190DD2-3CD0-8A4A-9EFB-184ED8B423D0}"/>
              </a:ext>
            </a:extLst>
          </p:cNvPr>
          <p:cNvCxnSpPr>
            <a:cxnSpLocks/>
          </p:cNvCxnSpPr>
          <p:nvPr/>
        </p:nvCxnSpPr>
        <p:spPr>
          <a:xfrm flipH="1">
            <a:off x="5314951" y="5943600"/>
            <a:ext cx="4791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9BA59D-7789-3945-A223-310A2CB58565}"/>
              </a:ext>
            </a:extLst>
          </p:cNvPr>
          <p:cNvCxnSpPr>
            <a:cxnSpLocks/>
          </p:cNvCxnSpPr>
          <p:nvPr/>
        </p:nvCxnSpPr>
        <p:spPr>
          <a:xfrm>
            <a:off x="5981700" y="5943600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962E42-6934-5246-9AD4-4A8A82E769F9}"/>
              </a:ext>
            </a:extLst>
          </p:cNvPr>
          <p:cNvSpPr txBox="1"/>
          <p:nvPr/>
        </p:nvSpPr>
        <p:spPr>
          <a:xfrm>
            <a:off x="5786438" y="5992297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87E2A2-4C09-6C41-8BF6-7382A4C93293}"/>
              </a:ext>
            </a:extLst>
          </p:cNvPr>
          <p:cNvSpPr txBox="1"/>
          <p:nvPr/>
        </p:nvSpPr>
        <p:spPr>
          <a:xfrm>
            <a:off x="6591301" y="5992297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30A1E1-CA47-3A48-BF08-3E61036071BE}"/>
              </a:ext>
            </a:extLst>
          </p:cNvPr>
          <p:cNvSpPr txBox="1"/>
          <p:nvPr/>
        </p:nvSpPr>
        <p:spPr>
          <a:xfrm>
            <a:off x="7448550" y="5992297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7EF55B-96BE-0940-8339-4B5EFD1105C7}"/>
              </a:ext>
            </a:extLst>
          </p:cNvPr>
          <p:cNvSpPr txBox="1"/>
          <p:nvPr/>
        </p:nvSpPr>
        <p:spPr>
          <a:xfrm>
            <a:off x="8286750" y="5992297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5238B3-8AFB-D144-BCF6-F4E41F670206}"/>
              </a:ext>
            </a:extLst>
          </p:cNvPr>
          <p:cNvSpPr txBox="1"/>
          <p:nvPr/>
        </p:nvSpPr>
        <p:spPr>
          <a:xfrm>
            <a:off x="9201151" y="5992297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6EEC21-4493-B347-83CB-A3621A609C96}"/>
              </a:ext>
            </a:extLst>
          </p:cNvPr>
          <p:cNvSpPr txBox="1"/>
          <p:nvPr/>
        </p:nvSpPr>
        <p:spPr>
          <a:xfrm>
            <a:off x="10106026" y="6176963"/>
            <a:ext cx="156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clusters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0BEB51-00D3-4141-87A1-FD8A943E1200}"/>
              </a:ext>
            </a:extLst>
          </p:cNvPr>
          <p:cNvSpPr txBox="1"/>
          <p:nvPr/>
        </p:nvSpPr>
        <p:spPr>
          <a:xfrm rot="16200000">
            <a:off x="3992610" y="3816627"/>
            <a:ext cx="163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of Squares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6B8632-6F8D-374F-8456-11B1AE37C5BC}"/>
              </a:ext>
            </a:extLst>
          </p:cNvPr>
          <p:cNvCxnSpPr>
            <a:cxnSpLocks/>
          </p:cNvCxnSpPr>
          <p:nvPr/>
        </p:nvCxnSpPr>
        <p:spPr>
          <a:xfrm>
            <a:off x="5910263" y="3465729"/>
            <a:ext cx="887016" cy="1477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55D08A-AC7B-E846-8C9A-2D7829040B81}"/>
              </a:ext>
            </a:extLst>
          </p:cNvPr>
          <p:cNvCxnSpPr>
            <a:cxnSpLocks/>
          </p:cNvCxnSpPr>
          <p:nvPr/>
        </p:nvCxnSpPr>
        <p:spPr>
          <a:xfrm>
            <a:off x="6813376" y="4929622"/>
            <a:ext cx="787014" cy="389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61469E-C445-4C41-B782-633D98302862}"/>
              </a:ext>
            </a:extLst>
          </p:cNvPr>
          <p:cNvCxnSpPr>
            <a:cxnSpLocks/>
          </p:cNvCxnSpPr>
          <p:nvPr/>
        </p:nvCxnSpPr>
        <p:spPr>
          <a:xfrm>
            <a:off x="7600390" y="5309758"/>
            <a:ext cx="807232" cy="2809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250F7A-4B90-294F-A7D9-3E3DD49579DD}"/>
              </a:ext>
            </a:extLst>
          </p:cNvPr>
          <p:cNvCxnSpPr>
            <a:cxnSpLocks/>
          </p:cNvCxnSpPr>
          <p:nvPr/>
        </p:nvCxnSpPr>
        <p:spPr>
          <a:xfrm>
            <a:off x="8391525" y="5603587"/>
            <a:ext cx="923925" cy="121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D957B12-24CA-AD41-99FE-AEAECBA7B466}"/>
              </a:ext>
            </a:extLst>
          </p:cNvPr>
          <p:cNvSpPr/>
          <p:nvPr/>
        </p:nvSpPr>
        <p:spPr>
          <a:xfrm>
            <a:off x="6728224" y="4851920"/>
            <a:ext cx="111919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0B5212F-9439-004D-B083-10CF2638611D}"/>
              </a:ext>
            </a:extLst>
          </p:cNvPr>
          <p:cNvSpPr/>
          <p:nvPr/>
        </p:nvSpPr>
        <p:spPr>
          <a:xfrm>
            <a:off x="7559335" y="5254062"/>
            <a:ext cx="92862" cy="1000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64BE09-73D8-A749-9E4E-872F2B786BF3}"/>
              </a:ext>
            </a:extLst>
          </p:cNvPr>
          <p:cNvSpPr/>
          <p:nvPr/>
        </p:nvSpPr>
        <p:spPr>
          <a:xfrm>
            <a:off x="8376065" y="5542490"/>
            <a:ext cx="92862" cy="1000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8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39" grpId="0" animBg="1"/>
      <p:bldP spid="40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7091-BAA7-DE48-A71B-EE5DBD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33CF9F9-5A1B-D442-8724-EFAB9A954DEB}"/>
              </a:ext>
            </a:extLst>
          </p:cNvPr>
          <p:cNvSpPr/>
          <p:nvPr/>
        </p:nvSpPr>
        <p:spPr>
          <a:xfrm>
            <a:off x="1999596" y="2956410"/>
            <a:ext cx="156212" cy="15115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E7075-7924-7544-AF22-EC3D4D88A1F4}"/>
              </a:ext>
            </a:extLst>
          </p:cNvPr>
          <p:cNvSpPr/>
          <p:nvPr/>
        </p:nvSpPr>
        <p:spPr>
          <a:xfrm>
            <a:off x="2554769" y="3146570"/>
            <a:ext cx="156212" cy="15115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C1D28F-95B5-134A-89CC-5A52756FE23D}"/>
              </a:ext>
            </a:extLst>
          </p:cNvPr>
          <p:cNvSpPr/>
          <p:nvPr/>
        </p:nvSpPr>
        <p:spPr>
          <a:xfrm>
            <a:off x="2135669" y="3518839"/>
            <a:ext cx="156212" cy="151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A0AC5-49CE-F04C-8665-465A7FA90C34}"/>
              </a:ext>
            </a:extLst>
          </p:cNvPr>
          <p:cNvSpPr/>
          <p:nvPr/>
        </p:nvSpPr>
        <p:spPr>
          <a:xfrm>
            <a:off x="3403827" y="4909683"/>
            <a:ext cx="156212" cy="15115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9579A2-7088-6A4B-BA5F-693925CCA54E}"/>
              </a:ext>
            </a:extLst>
          </p:cNvPr>
          <p:cNvSpPr/>
          <p:nvPr/>
        </p:nvSpPr>
        <p:spPr>
          <a:xfrm>
            <a:off x="3882799" y="4626653"/>
            <a:ext cx="156212" cy="15115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D56B7-958C-A840-8B01-97DE25DEF491}"/>
              </a:ext>
            </a:extLst>
          </p:cNvPr>
          <p:cNvSpPr txBox="1"/>
          <p:nvPr/>
        </p:nvSpPr>
        <p:spPr>
          <a:xfrm>
            <a:off x="6890657" y="3129494"/>
            <a:ext cx="330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 </a:t>
            </a:r>
            <a:r>
              <a:rPr lang="en-US" sz="2400" dirty="0"/>
              <a:t>clusters (each point)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7B1E5B-9045-F34B-8C17-3ADFE767EC57}"/>
              </a:ext>
            </a:extLst>
          </p:cNvPr>
          <p:cNvSpPr txBox="1"/>
          <p:nvPr/>
        </p:nvSpPr>
        <p:spPr>
          <a:xfrm>
            <a:off x="6890655" y="3137886"/>
            <a:ext cx="330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</a:t>
            </a:r>
            <a:r>
              <a:rPr lang="en-US" sz="2400" dirty="0"/>
              <a:t>clusters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8374F4-77AF-2E42-BADF-5362A35A401D}"/>
              </a:ext>
            </a:extLst>
          </p:cNvPr>
          <p:cNvSpPr/>
          <p:nvPr/>
        </p:nvSpPr>
        <p:spPr>
          <a:xfrm rot="18990270">
            <a:off x="1826081" y="3130819"/>
            <a:ext cx="1234884" cy="510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B1A5D-996A-BD45-8171-62049F2B104C}"/>
              </a:ext>
            </a:extLst>
          </p:cNvPr>
          <p:cNvSpPr txBox="1"/>
          <p:nvPr/>
        </p:nvSpPr>
        <p:spPr>
          <a:xfrm>
            <a:off x="6890655" y="3129494"/>
            <a:ext cx="330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 </a:t>
            </a:r>
            <a:r>
              <a:rPr lang="en-US" sz="2400" dirty="0"/>
              <a:t>clusters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4696C-EA84-8042-AD08-86E578066E10}"/>
              </a:ext>
            </a:extLst>
          </p:cNvPr>
          <p:cNvSpPr txBox="1"/>
          <p:nvPr/>
        </p:nvSpPr>
        <p:spPr>
          <a:xfrm>
            <a:off x="6890655" y="3129493"/>
            <a:ext cx="330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 </a:t>
            </a:r>
            <a:r>
              <a:rPr lang="en-US" sz="2400" dirty="0"/>
              <a:t>clusters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AEFF8-ED6A-294C-880B-05513EAE0028}"/>
              </a:ext>
            </a:extLst>
          </p:cNvPr>
          <p:cNvSpPr txBox="1"/>
          <p:nvPr/>
        </p:nvSpPr>
        <p:spPr>
          <a:xfrm>
            <a:off x="6890653" y="3137885"/>
            <a:ext cx="330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 </a:t>
            </a:r>
            <a:r>
              <a:rPr lang="en-US" sz="2400" dirty="0"/>
              <a:t>cluster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02B8CD-54AB-174E-85AB-68F1E8565AC1}"/>
              </a:ext>
            </a:extLst>
          </p:cNvPr>
          <p:cNvSpPr/>
          <p:nvPr/>
        </p:nvSpPr>
        <p:spPr>
          <a:xfrm rot="19609320">
            <a:off x="3117528" y="4599841"/>
            <a:ext cx="1193469" cy="5391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9C4783-5B8D-FA4F-87F3-B579EC47E22A}"/>
              </a:ext>
            </a:extLst>
          </p:cNvPr>
          <p:cNvSpPr/>
          <p:nvPr/>
        </p:nvSpPr>
        <p:spPr>
          <a:xfrm rot="19609320">
            <a:off x="1582626" y="2562764"/>
            <a:ext cx="1438371" cy="1439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839DC2-8B32-6C48-BC33-45F243E8AE29}"/>
              </a:ext>
            </a:extLst>
          </p:cNvPr>
          <p:cNvSpPr/>
          <p:nvPr/>
        </p:nvSpPr>
        <p:spPr>
          <a:xfrm rot="19609320">
            <a:off x="1463580" y="1973317"/>
            <a:ext cx="3148825" cy="39826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 animBg="1"/>
      <p:bldP spid="17" grpId="0"/>
      <p:bldP spid="17" grpId="1"/>
      <p:bldP spid="18" grpId="0"/>
      <p:bldP spid="18" grpId="1"/>
      <p:bldP spid="19" grpId="0"/>
      <p:bldP spid="19" grpId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9AD3-C7DB-E749-9E50-9EF92EBE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C4E0F2-BDF4-3D48-AB44-91857B8DD227}"/>
              </a:ext>
            </a:extLst>
          </p:cNvPr>
          <p:cNvSpPr/>
          <p:nvPr/>
        </p:nvSpPr>
        <p:spPr>
          <a:xfrm>
            <a:off x="1799571" y="2927835"/>
            <a:ext cx="156212" cy="15115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BABDED-107D-6341-965C-9D3344CEB14D}"/>
              </a:ext>
            </a:extLst>
          </p:cNvPr>
          <p:cNvSpPr/>
          <p:nvPr/>
        </p:nvSpPr>
        <p:spPr>
          <a:xfrm>
            <a:off x="2354744" y="3117995"/>
            <a:ext cx="156212" cy="15115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CCF37A-06AF-CF4E-B2E3-885152FA5218}"/>
              </a:ext>
            </a:extLst>
          </p:cNvPr>
          <p:cNvSpPr/>
          <p:nvPr/>
        </p:nvSpPr>
        <p:spPr>
          <a:xfrm>
            <a:off x="1935644" y="3490264"/>
            <a:ext cx="156212" cy="151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99728E-C0C3-4E42-9A25-A6B0C111DD95}"/>
              </a:ext>
            </a:extLst>
          </p:cNvPr>
          <p:cNvSpPr/>
          <p:nvPr/>
        </p:nvSpPr>
        <p:spPr>
          <a:xfrm>
            <a:off x="3203802" y="4881108"/>
            <a:ext cx="156212" cy="15115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5406C9-673C-1A46-94CC-B0F9759CFC75}"/>
              </a:ext>
            </a:extLst>
          </p:cNvPr>
          <p:cNvSpPr/>
          <p:nvPr/>
        </p:nvSpPr>
        <p:spPr>
          <a:xfrm>
            <a:off x="3682774" y="4598078"/>
            <a:ext cx="156212" cy="15115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16F6F4C-1531-EF49-9935-332AC9860B89}"/>
              </a:ext>
            </a:extLst>
          </p:cNvPr>
          <p:cNvSpPr/>
          <p:nvPr/>
        </p:nvSpPr>
        <p:spPr>
          <a:xfrm>
            <a:off x="5286375" y="3641416"/>
            <a:ext cx="914400" cy="5162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8495CA-AFFD-D641-8996-9EA7FEF7111F}"/>
              </a:ext>
            </a:extLst>
          </p:cNvPr>
          <p:cNvCxnSpPr>
            <a:cxnSpLocks/>
          </p:cNvCxnSpPr>
          <p:nvPr/>
        </p:nvCxnSpPr>
        <p:spPr>
          <a:xfrm>
            <a:off x="7200900" y="2386013"/>
            <a:ext cx="0" cy="3465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632232E-5BDD-2A49-9D26-2B2D8353033A}"/>
              </a:ext>
            </a:extLst>
          </p:cNvPr>
          <p:cNvSpPr/>
          <p:nvPr/>
        </p:nvSpPr>
        <p:spPr>
          <a:xfrm>
            <a:off x="7909859" y="5700713"/>
            <a:ext cx="156212" cy="15115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F5A5A9-6053-884D-B42B-340AE145F4E2}"/>
              </a:ext>
            </a:extLst>
          </p:cNvPr>
          <p:cNvSpPr/>
          <p:nvPr/>
        </p:nvSpPr>
        <p:spPr>
          <a:xfrm>
            <a:off x="8618817" y="5700713"/>
            <a:ext cx="156212" cy="151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18537B-790D-B948-B70C-956240A5B188}"/>
              </a:ext>
            </a:extLst>
          </p:cNvPr>
          <p:cNvSpPr/>
          <p:nvPr/>
        </p:nvSpPr>
        <p:spPr>
          <a:xfrm>
            <a:off x="9327775" y="5700713"/>
            <a:ext cx="156212" cy="15115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23555A-2377-F349-B994-BA390AF34C58}"/>
              </a:ext>
            </a:extLst>
          </p:cNvPr>
          <p:cNvSpPr/>
          <p:nvPr/>
        </p:nvSpPr>
        <p:spPr>
          <a:xfrm>
            <a:off x="10036733" y="5700713"/>
            <a:ext cx="156212" cy="15115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72A2A1-E185-E64D-B2A9-9978D06CF490}"/>
              </a:ext>
            </a:extLst>
          </p:cNvPr>
          <p:cNvSpPr/>
          <p:nvPr/>
        </p:nvSpPr>
        <p:spPr>
          <a:xfrm>
            <a:off x="10745691" y="5690564"/>
            <a:ext cx="156212" cy="15115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81B7E4-0B3D-8646-AAB3-4F55963373C1}"/>
              </a:ext>
            </a:extLst>
          </p:cNvPr>
          <p:cNvSpPr/>
          <p:nvPr/>
        </p:nvSpPr>
        <p:spPr>
          <a:xfrm rot="18990270">
            <a:off x="1678417" y="3083781"/>
            <a:ext cx="1213347" cy="6282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A15604-F292-8540-8C52-BA055F56AE52}"/>
              </a:ext>
            </a:extLst>
          </p:cNvPr>
          <p:cNvCxnSpPr/>
          <p:nvPr/>
        </p:nvCxnSpPr>
        <p:spPr>
          <a:xfrm>
            <a:off x="8696923" y="4956684"/>
            <a:ext cx="0" cy="5767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E7944D-F0A8-0249-A9BD-F0C9F1FEF0C5}"/>
              </a:ext>
            </a:extLst>
          </p:cNvPr>
          <p:cNvCxnSpPr/>
          <p:nvPr/>
        </p:nvCxnSpPr>
        <p:spPr>
          <a:xfrm>
            <a:off x="9405881" y="4956684"/>
            <a:ext cx="0" cy="5767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CE9D6C-E96F-0D40-9D97-8C92966DC492}"/>
              </a:ext>
            </a:extLst>
          </p:cNvPr>
          <p:cNvCxnSpPr>
            <a:cxnSpLocks/>
          </p:cNvCxnSpPr>
          <p:nvPr/>
        </p:nvCxnSpPr>
        <p:spPr>
          <a:xfrm flipH="1">
            <a:off x="8696923" y="4956684"/>
            <a:ext cx="7089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B3DAEEE-60F3-4245-92FD-DAAE98183CFD}"/>
              </a:ext>
            </a:extLst>
          </p:cNvPr>
          <p:cNvSpPr/>
          <p:nvPr/>
        </p:nvSpPr>
        <p:spPr>
          <a:xfrm rot="19609320">
            <a:off x="2916815" y="4509211"/>
            <a:ext cx="1193469" cy="5391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79FCC0-A826-8847-BE25-5889E89B1A6B}"/>
              </a:ext>
            </a:extLst>
          </p:cNvPr>
          <p:cNvCxnSpPr>
            <a:cxnSpLocks/>
          </p:cNvCxnSpPr>
          <p:nvPr/>
        </p:nvCxnSpPr>
        <p:spPr>
          <a:xfrm flipH="1">
            <a:off x="10071920" y="4673654"/>
            <a:ext cx="1" cy="859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D2E08B-EF51-5544-8DA7-705E984D940D}"/>
              </a:ext>
            </a:extLst>
          </p:cNvPr>
          <p:cNvCxnSpPr>
            <a:cxnSpLocks/>
          </p:cNvCxnSpPr>
          <p:nvPr/>
        </p:nvCxnSpPr>
        <p:spPr>
          <a:xfrm>
            <a:off x="10780878" y="4686861"/>
            <a:ext cx="0" cy="8465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7D6E20-E1C0-8545-833A-206AED31E7BE}"/>
              </a:ext>
            </a:extLst>
          </p:cNvPr>
          <p:cNvCxnSpPr>
            <a:cxnSpLocks/>
          </p:cNvCxnSpPr>
          <p:nvPr/>
        </p:nvCxnSpPr>
        <p:spPr>
          <a:xfrm flipH="1">
            <a:off x="10071920" y="4686861"/>
            <a:ext cx="708956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54172E-D720-5143-8068-553C3C161F63}"/>
              </a:ext>
            </a:extLst>
          </p:cNvPr>
          <p:cNvCxnSpPr>
            <a:cxnSpLocks/>
          </p:cNvCxnSpPr>
          <p:nvPr/>
        </p:nvCxnSpPr>
        <p:spPr>
          <a:xfrm>
            <a:off x="7987965" y="3899539"/>
            <a:ext cx="0" cy="16338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55C9FD-5482-E040-9A35-8EA89682A5B7}"/>
              </a:ext>
            </a:extLst>
          </p:cNvPr>
          <p:cNvCxnSpPr>
            <a:cxnSpLocks/>
          </p:cNvCxnSpPr>
          <p:nvPr/>
        </p:nvCxnSpPr>
        <p:spPr>
          <a:xfrm>
            <a:off x="9051402" y="3899539"/>
            <a:ext cx="0" cy="10571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49D3E5-8D76-E84F-BB83-7CBA0E0AB38E}"/>
              </a:ext>
            </a:extLst>
          </p:cNvPr>
          <p:cNvCxnSpPr>
            <a:cxnSpLocks/>
          </p:cNvCxnSpPr>
          <p:nvPr/>
        </p:nvCxnSpPr>
        <p:spPr>
          <a:xfrm flipH="1">
            <a:off x="7987965" y="3899539"/>
            <a:ext cx="10634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5C6DFF-0AB7-FF41-83BB-2FEC342C72C5}"/>
              </a:ext>
            </a:extLst>
          </p:cNvPr>
          <p:cNvCxnSpPr>
            <a:cxnSpLocks/>
          </p:cNvCxnSpPr>
          <p:nvPr/>
        </p:nvCxnSpPr>
        <p:spPr>
          <a:xfrm>
            <a:off x="10394346" y="3078987"/>
            <a:ext cx="0" cy="16078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469AD3-D9AC-6D4F-B92E-85F4A0175C68}"/>
              </a:ext>
            </a:extLst>
          </p:cNvPr>
          <p:cNvCxnSpPr>
            <a:cxnSpLocks/>
          </p:cNvCxnSpPr>
          <p:nvPr/>
        </p:nvCxnSpPr>
        <p:spPr>
          <a:xfrm flipH="1">
            <a:off x="8533915" y="3078987"/>
            <a:ext cx="3510" cy="8205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84E10F4-EEEF-644B-A8BF-FB7B1EB2590E}"/>
              </a:ext>
            </a:extLst>
          </p:cNvPr>
          <p:cNvCxnSpPr>
            <a:cxnSpLocks/>
          </p:cNvCxnSpPr>
          <p:nvPr/>
        </p:nvCxnSpPr>
        <p:spPr>
          <a:xfrm flipH="1">
            <a:off x="8533915" y="3078987"/>
            <a:ext cx="18924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FC7419B-AFD4-4A4E-85EF-8573503F12FC}"/>
              </a:ext>
            </a:extLst>
          </p:cNvPr>
          <p:cNvCxnSpPr>
            <a:cxnSpLocks/>
          </p:cNvCxnSpPr>
          <p:nvPr/>
        </p:nvCxnSpPr>
        <p:spPr>
          <a:xfrm>
            <a:off x="9399905" y="2548369"/>
            <a:ext cx="0" cy="5306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28549F40-8702-BD49-9BBF-3206FE1EF04E}"/>
              </a:ext>
            </a:extLst>
          </p:cNvPr>
          <p:cNvSpPr/>
          <p:nvPr/>
        </p:nvSpPr>
        <p:spPr>
          <a:xfrm rot="19609320">
            <a:off x="1496374" y="2568429"/>
            <a:ext cx="1438371" cy="1439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F4A010F-DFD2-7C4D-B0C2-A4621E771578}"/>
              </a:ext>
            </a:extLst>
          </p:cNvPr>
          <p:cNvSpPr/>
          <p:nvPr/>
        </p:nvSpPr>
        <p:spPr>
          <a:xfrm rot="19609320">
            <a:off x="1366108" y="1973317"/>
            <a:ext cx="3148825" cy="39826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92169B-C0E2-5E4B-A251-6CFE29DB1089}"/>
              </a:ext>
            </a:extLst>
          </p:cNvPr>
          <p:cNvSpPr txBox="1"/>
          <p:nvPr/>
        </p:nvSpPr>
        <p:spPr>
          <a:xfrm>
            <a:off x="6096000" y="2366613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5D43B6-5A61-5641-BED4-5933D22ED73D}"/>
              </a:ext>
            </a:extLst>
          </p:cNvPr>
          <p:cNvCxnSpPr>
            <a:cxnSpLocks/>
          </p:cNvCxnSpPr>
          <p:nvPr/>
        </p:nvCxnSpPr>
        <p:spPr>
          <a:xfrm>
            <a:off x="6905625" y="3429000"/>
            <a:ext cx="4448175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B1BA2AD-AE19-1148-850F-2550810B0864}"/>
              </a:ext>
            </a:extLst>
          </p:cNvPr>
          <p:cNvSpPr/>
          <p:nvPr/>
        </p:nvSpPr>
        <p:spPr>
          <a:xfrm>
            <a:off x="7775649" y="3429000"/>
            <a:ext cx="1909739" cy="220884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AFDB4CF-A0B0-F246-ADFD-F4415FC5F766}"/>
              </a:ext>
            </a:extLst>
          </p:cNvPr>
          <p:cNvSpPr/>
          <p:nvPr/>
        </p:nvSpPr>
        <p:spPr>
          <a:xfrm>
            <a:off x="9897704" y="3429000"/>
            <a:ext cx="1074433" cy="21880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CCDC21-CBAF-1E4C-82A9-FE0BACC4B5F9}"/>
              </a:ext>
            </a:extLst>
          </p:cNvPr>
          <p:cNvSpPr txBox="1"/>
          <p:nvPr/>
        </p:nvSpPr>
        <p:spPr>
          <a:xfrm>
            <a:off x="932457" y="1521816"/>
            <a:ext cx="284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Dendrogram</a:t>
            </a:r>
          </a:p>
        </p:txBody>
      </p:sp>
    </p:spTree>
    <p:extLst>
      <p:ext uri="{BB962C8B-B14F-4D97-AF65-F5344CB8AC3E}">
        <p14:creationId xmlns:p14="http://schemas.microsoft.com/office/powerpoint/2010/main" val="427744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  <p:bldP spid="70" grpId="0" animBg="1"/>
      <p:bldP spid="72" grpId="0" animBg="1"/>
      <p:bldP spid="82" grpId="0" animBg="1"/>
      <p:bldP spid="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8607-0A0C-0548-9DC3-A3C0C9B5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FIFA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CD863-4353-C54A-A3ED-9611D4FE8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Collected from Kaggle database, FIFA 2018 season all over the world</a:t>
            </a:r>
          </a:p>
          <a:p>
            <a:r>
              <a:rPr lang="en-US" dirty="0"/>
              <a:t>18207 rows(Players) and 95 columns(Traits) </a:t>
            </a:r>
          </a:p>
          <a:p>
            <a:pPr lvl="1"/>
            <a:r>
              <a:rPr lang="en-US" dirty="0"/>
              <a:t>47 categorical 48 quantitative variable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8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35B5-6A75-F145-9F52-E4D06CDA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Quick View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6C6ED5-C133-F24C-83EC-680A5579A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37" y="1690688"/>
            <a:ext cx="7434725" cy="465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85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362</Words>
  <Application>Microsoft Macintosh PowerPoint</Application>
  <PresentationFormat>Widescreen</PresentationFormat>
  <Paragraphs>101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Unsupervised Learning</vt:lpstr>
      <vt:lpstr>Machine Learning</vt:lpstr>
      <vt:lpstr>K-means Clustering </vt:lpstr>
      <vt:lpstr>K-means Clustering </vt:lpstr>
      <vt:lpstr>K-means Clustering </vt:lpstr>
      <vt:lpstr>Hierarchical Clustering </vt:lpstr>
      <vt:lpstr>Hierarchical Clustering</vt:lpstr>
      <vt:lpstr>FIFA data</vt:lpstr>
      <vt:lpstr>Quick View</vt:lpstr>
      <vt:lpstr>Clustering Analysis</vt:lpstr>
      <vt:lpstr>Over/Under Compensation get rid of small samples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Yuta Hayashi</dc:creator>
  <cp:lastModifiedBy>Yuta Hayashi</cp:lastModifiedBy>
  <cp:revision>114</cp:revision>
  <dcterms:created xsi:type="dcterms:W3CDTF">2019-06-02T00:07:46Z</dcterms:created>
  <dcterms:modified xsi:type="dcterms:W3CDTF">2019-06-05T13:55:48Z</dcterms:modified>
</cp:coreProperties>
</file>